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9601200" cx="7315200"/>
  <p:notesSz cx="6858000" cy="9144000"/>
  <p:embeddedFontLst>
    <p:embeddedFont>
      <p:font typeface="Halant"/>
      <p:regular r:id="rId9"/>
      <p:bold r:id="rId10"/>
    </p:embeddedFon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65B266C-3E8E-4A94-A301-8A454447570E}">
  <a:tblStyle styleId="{F65B266C-3E8E-4A94-A301-8A454447570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3dd9295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3dd9295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2dab13d32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2dab13d32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57" name="Google Shape;57;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Video Questions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Codification of Race</a:t>
            </a:r>
            <a:endParaRPr sz="1600">
              <a:solidFill>
                <a:schemeClr val="dk1"/>
              </a:solidFill>
              <a:latin typeface="Halant"/>
              <a:ea typeface="Halant"/>
              <a:cs typeface="Halant"/>
              <a:sym typeface="Halant"/>
            </a:endParaRPr>
          </a:p>
        </p:txBody>
      </p:sp>
      <p:pic>
        <p:nvPicPr>
          <p:cNvPr id="58" name="Google Shape;58;p1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59" name="Google Shape;59;p13"/>
          <p:cNvSpPr txBox="1"/>
          <p:nvPr/>
        </p:nvSpPr>
        <p:spPr>
          <a:xfrm>
            <a:off x="441450" y="3030163"/>
            <a:ext cx="6432300" cy="5893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Dr. Gerbner able to “see” race come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historical records, how were people </a:t>
            </a:r>
            <a:r>
              <a:rPr lang="en" sz="1200">
                <a:solidFill>
                  <a:schemeClr val="dk1"/>
                </a:solidFill>
                <a:latin typeface="Inter"/>
                <a:ea typeface="Inter"/>
                <a:cs typeface="Inter"/>
                <a:sym typeface="Inter"/>
              </a:rPr>
              <a:t>categorized</a:t>
            </a:r>
            <a:r>
              <a:rPr lang="en" sz="1200">
                <a:solidFill>
                  <a:schemeClr val="dk1"/>
                </a:solidFill>
                <a:latin typeface="Inter"/>
                <a:ea typeface="Inter"/>
                <a:cs typeface="Inter"/>
                <a:sym typeface="Inter"/>
              </a:rPr>
              <a:t> prior to race?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there “anti-conversation sentiment” among Protestant enslavers?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looking at the history of Barbados important for understanding the codification of race?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two questions you still have after watching the video. For each question, designate its DOK level (i.e. Should beliefs influence social hierarchies (DOK 4)).</a:t>
            </a:r>
            <a:endParaRPr sz="1200">
              <a:solidFill>
                <a:schemeClr val="dk1"/>
              </a:solidFill>
              <a:latin typeface="Inter"/>
              <a:ea typeface="Inter"/>
              <a:cs typeface="Inter"/>
              <a:sym typeface="Inter"/>
            </a:endParaRPr>
          </a:p>
        </p:txBody>
      </p:sp>
      <p:sp>
        <p:nvSpPr>
          <p:cNvPr id="60" name="Google Shape;60;p13"/>
          <p:cNvSpPr txBox="1"/>
          <p:nvPr/>
        </p:nvSpPr>
        <p:spPr>
          <a:xfrm>
            <a:off x="329100" y="1002600"/>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2232550" y="1375188"/>
            <a:ext cx="2850099" cy="1597626"/>
          </a:xfrm>
          <a:prstGeom prst="rect">
            <a:avLst/>
          </a:prstGeom>
          <a:noFill/>
          <a:ln>
            <a:noFill/>
          </a:ln>
        </p:spPr>
      </p:pic>
      <p:graphicFrame>
        <p:nvGraphicFramePr>
          <p:cNvPr id="62" name="Google Shape;62;p13"/>
          <p:cNvGraphicFramePr/>
          <p:nvPr/>
        </p:nvGraphicFramePr>
        <p:xfrm>
          <a:off x="952500" y="7132775"/>
          <a:ext cx="3000000" cy="3000000"/>
        </p:xfrm>
        <a:graphic>
          <a:graphicData uri="http://schemas.openxmlformats.org/drawingml/2006/table">
            <a:tbl>
              <a:tblPr>
                <a:noFill/>
                <a:tableStyleId>{F65B266C-3E8E-4A94-A301-8A454447570E}</a:tableStyleId>
              </a:tblPr>
              <a:tblGrid>
                <a:gridCol w="2705100"/>
                <a:gridCol w="2705100"/>
              </a:tblGrid>
              <a:tr h="1039900">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69" name="Google Shape;69;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
        <p:nvSpPr>
          <p:cNvPr id="70" name="Google Shape;70;p14"/>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Video Questions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Codification of Race Exemplar</a:t>
            </a:r>
            <a:endParaRPr sz="1600">
              <a:solidFill>
                <a:schemeClr val="dk1"/>
              </a:solidFill>
              <a:latin typeface="Halant"/>
              <a:ea typeface="Halant"/>
              <a:cs typeface="Halant"/>
              <a:sym typeface="Halant"/>
            </a:endParaRPr>
          </a:p>
        </p:txBody>
      </p:sp>
      <p:pic>
        <p:nvPicPr>
          <p:cNvPr id="71" name="Google Shape;71;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72" name="Google Shape;72;p14"/>
          <p:cNvSpPr txBox="1"/>
          <p:nvPr/>
        </p:nvSpPr>
        <p:spPr>
          <a:xfrm>
            <a:off x="441450" y="3030163"/>
            <a:ext cx="6432300" cy="58932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was Dr. Gerbner able to “see” race come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Through analyzing historical sources.</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historical records, how were people categorized prior to race?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 most historical sources, people were categorized by their religious identity.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there “anti-conversation sentiment” among Protestant enslavers?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There was anti-conversion sentiment because many Protestant enslavers feared, based on their own theology and Protestant history, that to baptize or convert enslaved people was to recognize their own freedom and potentially have to free them. This would destroy their </a:t>
            </a:r>
            <a:r>
              <a:rPr b="1" lang="en" sz="1200">
                <a:solidFill>
                  <a:srgbClr val="E95C3D"/>
                </a:solidFill>
                <a:latin typeface="Inter"/>
                <a:ea typeface="Inter"/>
                <a:cs typeface="Inter"/>
                <a:sym typeface="Inter"/>
              </a:rPr>
              <a:t>economic</a:t>
            </a:r>
            <a:r>
              <a:rPr b="1" lang="en" sz="1200">
                <a:solidFill>
                  <a:srgbClr val="E95C3D"/>
                </a:solidFill>
                <a:latin typeface="Inter"/>
                <a:ea typeface="Inter"/>
                <a:cs typeface="Inter"/>
                <a:sym typeface="Inter"/>
              </a:rPr>
              <a:t> system and way of life.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looking at the history of Barbados important for understanding the codification of race?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At this time, Barbados was another English colony, like the 13 that developed into the United States. Thus, its history </a:t>
            </a:r>
            <a:r>
              <a:rPr b="1" lang="en" sz="1200">
                <a:solidFill>
                  <a:srgbClr val="E95C3D"/>
                </a:solidFill>
                <a:latin typeface="Inter"/>
                <a:ea typeface="Inter"/>
                <a:cs typeface="Inter"/>
                <a:sym typeface="Inter"/>
              </a:rPr>
              <a:t>mirrored</a:t>
            </a:r>
            <a:r>
              <a:rPr b="1" lang="en" sz="1200">
                <a:solidFill>
                  <a:srgbClr val="E95C3D"/>
                </a:solidFill>
                <a:latin typeface="Inter"/>
                <a:ea typeface="Inter"/>
                <a:cs typeface="Inter"/>
                <a:sym typeface="Inter"/>
              </a:rPr>
              <a:t> North American colonies while still under British control. Also, many ideas and people developed in Barbados and then moved into North America.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two questions you still have after watching the video. For each question, designate its DOK level (i.e. Should beliefs influence social hierarchies (DOK 4)).</a:t>
            </a:r>
            <a:endParaRPr sz="1200">
              <a:solidFill>
                <a:schemeClr val="dk1"/>
              </a:solidFill>
              <a:latin typeface="Inter"/>
              <a:ea typeface="Inter"/>
              <a:cs typeface="Inter"/>
              <a:sym typeface="Inter"/>
            </a:endParaRPr>
          </a:p>
        </p:txBody>
      </p:sp>
      <p:sp>
        <p:nvSpPr>
          <p:cNvPr id="73" name="Google Shape;73;p14"/>
          <p:cNvSpPr txBox="1"/>
          <p:nvPr/>
        </p:nvSpPr>
        <p:spPr>
          <a:xfrm>
            <a:off x="329100" y="1002600"/>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74" name="Google Shape;74;p14"/>
          <p:cNvPicPr preferRelativeResize="0"/>
          <p:nvPr/>
        </p:nvPicPr>
        <p:blipFill>
          <a:blip r:embed="rId5">
            <a:alphaModFix/>
          </a:blip>
          <a:stretch>
            <a:fillRect/>
          </a:stretch>
        </p:blipFill>
        <p:spPr>
          <a:xfrm>
            <a:off x="2232550" y="1375188"/>
            <a:ext cx="2850099" cy="1597626"/>
          </a:xfrm>
          <a:prstGeom prst="rect">
            <a:avLst/>
          </a:prstGeom>
          <a:noFill/>
          <a:ln>
            <a:noFill/>
          </a:ln>
        </p:spPr>
      </p:pic>
      <p:graphicFrame>
        <p:nvGraphicFramePr>
          <p:cNvPr id="75" name="Google Shape;75;p14"/>
          <p:cNvGraphicFramePr/>
          <p:nvPr/>
        </p:nvGraphicFramePr>
        <p:xfrm>
          <a:off x="952500" y="7132775"/>
          <a:ext cx="3000000" cy="3000000"/>
        </p:xfrm>
        <a:graphic>
          <a:graphicData uri="http://schemas.openxmlformats.org/drawingml/2006/table">
            <a:tbl>
              <a:tblPr>
                <a:noFill/>
                <a:tableStyleId>{F65B266C-3E8E-4A94-A301-8A454447570E}</a:tableStyleId>
              </a:tblPr>
              <a:tblGrid>
                <a:gridCol w="2705100"/>
                <a:gridCol w="2705100"/>
              </a:tblGrid>
              <a:tr h="1039900">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